
<file path=[Content_Types].xml><?xml version="1.0" encoding="utf-8"?>
<Types xmlns="http://schemas.openxmlformats.org/package/2006/content-types">
  <Default Extension="bin" ContentType="image/unknown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5" r:id="rId3"/>
    <p:sldId id="266" r:id="rId4"/>
    <p:sldId id="268" r:id="rId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98" y="7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877105520218032"/>
          <c:y val="0.16953896730638349"/>
          <c:w val="0.79907916858562278"/>
          <c:h val="0.72049568843360157"/>
        </c:manualLayout>
      </c:layout>
      <c:radarChart>
        <c:radarStyle val="marker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numRef>
              <c:f>Tabelle1!$A$2:$A$9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</c:numCache>
            </c:numRef>
          </c:cat>
          <c:val>
            <c:numRef>
              <c:f>Tabelle1!$B$2:$B$9</c:f>
              <c:numCache>
                <c:formatCode>General</c:formatCode>
                <c:ptCount val="8"/>
                <c:pt idx="0">
                  <c:v>3</c:v>
                </c:pt>
                <c:pt idx="1">
                  <c:v>4</c:v>
                </c:pt>
                <c:pt idx="2">
                  <c:v>2</c:v>
                </c:pt>
                <c:pt idx="3">
                  <c:v>5</c:v>
                </c:pt>
                <c:pt idx="4">
                  <c:v>2</c:v>
                </c:pt>
                <c:pt idx="5">
                  <c:v>2</c:v>
                </c:pt>
                <c:pt idx="6">
                  <c:v>5</c:v>
                </c:pt>
                <c:pt idx="7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50-44F9-84DA-60DC7568C2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5723152"/>
        <c:axId val="165723712"/>
      </c:radarChart>
      <c:catAx>
        <c:axId val="165723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de-DE" sz="1200" b="0" i="0" u="none" strike="noStrike" kern="0" spc="0" baseline="0" noProof="0">
                <a:solidFill>
                  <a:srgbClr val="EFEFEF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65723712"/>
        <c:crosses val="autoZero"/>
        <c:auto val="1"/>
        <c:lblAlgn val="ctr"/>
        <c:lblOffset val="100"/>
        <c:noMultiLvlLbl val="0"/>
      </c:catAx>
      <c:valAx>
        <c:axId val="16572371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65723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en-US" noProof="0"/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877105520218032"/>
          <c:y val="0.16953896730638349"/>
          <c:w val="0.79907916858562278"/>
          <c:h val="0.72049568843360157"/>
        </c:manualLayout>
      </c:layout>
      <c:radarChart>
        <c:radarStyle val="marker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numRef>
              <c:f>Tabelle1!$A$2:$A$9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</c:numCache>
            </c:numRef>
          </c:cat>
          <c:val>
            <c:numRef>
              <c:f>Tabelle1!$B$2:$B$9</c:f>
              <c:numCache>
                <c:formatCode>General</c:formatCode>
                <c:ptCount val="8"/>
                <c:pt idx="0">
                  <c:v>3</c:v>
                </c:pt>
                <c:pt idx="1">
                  <c:v>4</c:v>
                </c:pt>
                <c:pt idx="2">
                  <c:v>2</c:v>
                </c:pt>
                <c:pt idx="3">
                  <c:v>5</c:v>
                </c:pt>
                <c:pt idx="4">
                  <c:v>2</c:v>
                </c:pt>
                <c:pt idx="5">
                  <c:v>2</c:v>
                </c:pt>
                <c:pt idx="6">
                  <c:v>5</c:v>
                </c:pt>
                <c:pt idx="7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50-44F9-84DA-60DC7568C2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5723152"/>
        <c:axId val="165723712"/>
      </c:radarChart>
      <c:catAx>
        <c:axId val="165723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de-DE" sz="1200" b="0" i="0" u="none" strike="noStrike" kern="0" spc="0" baseline="0" noProof="0">
                <a:solidFill>
                  <a:srgbClr val="EFEFEF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65723712"/>
        <c:crosses val="autoZero"/>
        <c:auto val="1"/>
        <c:lblAlgn val="ctr"/>
        <c:lblOffset val="100"/>
        <c:noMultiLvlLbl val="0"/>
      </c:catAx>
      <c:valAx>
        <c:axId val="16572371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65723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en-US" noProof="0"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C7525D-3A53-4D63-8AC5-58CC6F494A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17457B9-733B-4E81-8E5B-EE528504F8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BC9765C-B9DA-4432-922B-D145C0B35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FC856-3FE7-4D32-99BB-E4C84DAF2995}" type="datetimeFigureOut">
              <a:rPr lang="de-DE" smtClean="0"/>
              <a:t>07.02.2023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410F7A0-8D4D-438D-8D5C-9056D1703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6EE3ED2-58A8-4735-9360-398530895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8DF5B-A40B-4CE4-9ECA-CFEB8DFC380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9516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78254E-6AEA-431D-85C0-CC9BCCE94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6A4463A-B117-42E5-9E0D-D058187239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F546F69-CFA3-442D-8209-FDBE9DC03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FC856-3FE7-4D32-99BB-E4C84DAF2995}" type="datetimeFigureOut">
              <a:rPr lang="de-DE" smtClean="0"/>
              <a:t>07.02.2023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1FCB713-070E-4586-B3FE-618C74C0F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913F17D-0A16-4DF3-9941-1F7B47F5C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8DF5B-A40B-4CE4-9ECA-CFEB8DFC380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8727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1E6C3E4C-4A82-4D46-B6F6-BC2FE7D58E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770F5210-B047-4BC6-A4A9-EF6820DF63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BDCA51A-3DF7-4F14-BABE-205E06B3F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FC856-3FE7-4D32-99BB-E4C84DAF2995}" type="datetimeFigureOut">
              <a:rPr lang="de-DE" smtClean="0"/>
              <a:t>07.02.2023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54E42DC-30E0-4974-AE2E-D851EAA01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049FFA3-4E7F-4046-87A8-D89A2AB89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8DF5B-A40B-4CE4-9ECA-CFEB8DFC380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9790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C2C356-35DB-4DA0-ABD1-0A7D07AC5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467A2AF-C3D7-40F0-8185-5E0F1ABFC2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564665B-0D98-4C9F-B886-D727ADC02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FC856-3FE7-4D32-99BB-E4C84DAF2995}" type="datetimeFigureOut">
              <a:rPr lang="de-DE" smtClean="0"/>
              <a:t>07.02.2023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7A0E50A-6AAB-4666-AFD6-76FA13344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390286E-E205-4018-B48E-2F258CF5C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8DF5B-A40B-4CE4-9ECA-CFEB8DFC380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8251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B5BC4A-EE6D-4D13-B54A-F2D9152B6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3954A62-4C03-4E30-A2AD-A3543A8EFC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BBD8584-7A0B-4ED6-AD7D-F4DFA41A6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FC856-3FE7-4D32-99BB-E4C84DAF2995}" type="datetimeFigureOut">
              <a:rPr lang="de-DE" smtClean="0"/>
              <a:t>07.02.2023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9C47059-1E87-4ACD-B909-B73099952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5052560-390E-4A53-A445-E44475A46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8DF5B-A40B-4CE4-9ECA-CFEB8DFC380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9097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0F71C3-1229-4473-9564-FB2BF831D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1C146B3-E3DE-438E-BE7B-25A67992D4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13CB3B5-9F21-4412-8D7D-2AE0A9147C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D61BFC5-94C7-4C7B-95C8-CF7B48975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FC856-3FE7-4D32-99BB-E4C84DAF2995}" type="datetimeFigureOut">
              <a:rPr lang="de-DE" smtClean="0"/>
              <a:t>07.02.2023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C1F55F5-0CC9-4208-A90B-D142786B7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5F58BF2-20C0-4714-8D80-06C909FBC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8DF5B-A40B-4CE4-9ECA-CFEB8DFC380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4223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8B0C2A-2291-43CF-B19A-80C8EE432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D23FD4D-E92C-4556-82E1-BCC4A47E0E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0812090-CD68-43B1-8E96-26CD03E5A6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00E2D61-0DAD-4F4B-BD06-324BAF4E1F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F90FA524-EA0A-441E-8FDB-E607F47EB4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C6BDFE26-5F6E-4FF4-A28C-9E8CBD7EE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FC856-3FE7-4D32-99BB-E4C84DAF2995}" type="datetimeFigureOut">
              <a:rPr lang="de-DE" smtClean="0"/>
              <a:t>07.02.2023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E494B44C-2E99-4CB2-8397-3C38938AA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8A111DA9-E324-4528-993E-0A89247A4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8DF5B-A40B-4CE4-9ECA-CFEB8DFC380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3376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D5A305-8C83-41E0-AA0A-AFB8AEB59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CDA668A-E4B8-4F84-AEB7-17E6D9F2C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FC856-3FE7-4D32-99BB-E4C84DAF2995}" type="datetimeFigureOut">
              <a:rPr lang="de-DE" smtClean="0"/>
              <a:t>07.02.2023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775A5E3-3710-4CDE-992A-134B0F020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8F39DBF-5D13-4F69-AEC2-1DA4ED75A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8DF5B-A40B-4CE4-9ECA-CFEB8DFC380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903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69F44F9-698A-47A3-80CF-1DD1AE264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FC856-3FE7-4D32-99BB-E4C84DAF2995}" type="datetimeFigureOut">
              <a:rPr lang="de-DE" smtClean="0"/>
              <a:t>07.02.2023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1932D3E-6B03-48CA-B5A8-1F0694291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2DFB863-4291-486C-B47B-7C4A95E28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8DF5B-A40B-4CE4-9ECA-CFEB8DFC380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3813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428C6D-8A9D-48B3-8CBC-94CAB63F3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E32B18B-FA16-4EE6-BD8E-EDC35EF23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FA07F02-1D0A-434B-8602-078E41B431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E981FEE-6D99-4EA7-93B1-4A5455EC7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FC856-3FE7-4D32-99BB-E4C84DAF2995}" type="datetimeFigureOut">
              <a:rPr lang="de-DE" smtClean="0"/>
              <a:t>07.02.2023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06B78EC-CDEC-43D1-AB0F-1C633543D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E1089BB-67A3-49FB-BC13-3E1E90372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8DF5B-A40B-4CE4-9ECA-CFEB8DFC380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0052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D25548-564B-461D-BBE6-BFAC9D623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5A280E4F-5D96-4384-96B7-2A84B8F4E3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DD2139B-3482-4DB8-A974-7191F302ED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E519463-89EA-416B-BA3D-A6CC6CD3E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FC856-3FE7-4D32-99BB-E4C84DAF2995}" type="datetimeFigureOut">
              <a:rPr lang="de-DE" smtClean="0"/>
              <a:t>07.02.2023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9B2BE56-DD7A-4CBF-B947-6CA79E629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94E1D2B-946C-4D99-8410-2749EE46F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8DF5B-A40B-4CE4-9ECA-CFEB8DFC380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2157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1E811B46-A522-4311-84FD-6A2083BAA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C38C764-EEFA-4ACB-A45D-9283086DC7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36D0CE-8D9C-4807-B51E-735EDB4161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EFC856-3FE7-4D32-99BB-E4C84DAF2995}" type="datetimeFigureOut">
              <a:rPr lang="de-DE" smtClean="0"/>
              <a:t>07.02.2023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2244913-900C-4906-A9EF-107C5C4C52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BD68706-935E-4FEB-93DF-DC2FE0C7D8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68DF5B-A40B-4CE4-9ECA-CFEB8DFC380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4639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bin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bin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907E6F-5D49-DCE9-9462-B930F2055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How-</a:t>
            </a:r>
            <a:r>
              <a:rPr lang="de-DE" dirty="0" err="1"/>
              <a:t>to</a:t>
            </a:r>
            <a:endParaRPr lang="en-GB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117B224-E832-2BF5-D0BC-7795EBFA49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de-DE" sz="2000" dirty="0"/>
              <a:t>Datenerhebung der Anforderungen, Bedürfnisse und Wünsche der </a:t>
            </a:r>
            <a:r>
              <a:rPr lang="de-DE" sz="2000" dirty="0" smtClean="0"/>
              <a:t>User</a:t>
            </a:r>
            <a:endParaRPr lang="de-DE" sz="2000" dirty="0"/>
          </a:p>
          <a:p>
            <a:pPr marL="514350" indent="-514350">
              <a:buFont typeface="+mj-lt"/>
              <a:buAutoNum type="arabicPeriod"/>
            </a:pPr>
            <a:r>
              <a:rPr lang="de-DE" sz="2000" dirty="0"/>
              <a:t>Zielgruppen-Cluster </a:t>
            </a:r>
            <a:r>
              <a:rPr lang="de-DE" sz="2000" dirty="0" smtClean="0"/>
              <a:t>bilden:</a:t>
            </a:r>
            <a:br>
              <a:rPr lang="de-DE" sz="2000" dirty="0" smtClean="0"/>
            </a:br>
            <a:r>
              <a:rPr lang="de-DE" sz="2000" dirty="0" smtClean="0"/>
              <a:t>Relevante </a:t>
            </a:r>
            <a:r>
              <a:rPr lang="de-DE" sz="2000" dirty="0"/>
              <a:t>Informationen werden </a:t>
            </a:r>
            <a:r>
              <a:rPr lang="de-DE" sz="2000" dirty="0" smtClean="0"/>
              <a:t>ausgewählt</a:t>
            </a:r>
            <a:br>
              <a:rPr lang="de-DE" sz="2000" dirty="0" smtClean="0"/>
            </a:br>
            <a:r>
              <a:rPr lang="de-DE" sz="2000" dirty="0" smtClean="0"/>
              <a:t>und </a:t>
            </a:r>
            <a:r>
              <a:rPr lang="de-DE" sz="2000" dirty="0"/>
              <a:t>auf Zusammenhänge und Gemeinsamkeiten untersucht</a:t>
            </a:r>
          </a:p>
          <a:p>
            <a:pPr marL="514350" indent="-514350">
              <a:buFont typeface="+mj-lt"/>
              <a:buAutoNum type="arabicPeriod"/>
            </a:pPr>
            <a:r>
              <a:rPr lang="de-DE" sz="2000" dirty="0"/>
              <a:t>Jede Persona </a:t>
            </a:r>
            <a:r>
              <a:rPr lang="de-DE" sz="2000" dirty="0" smtClean="0"/>
              <a:t>stellt eine Repräsentation einer Zielgruppe dar, </a:t>
            </a:r>
            <a:r>
              <a:rPr lang="de-DE" sz="2000" dirty="0"/>
              <a:t>dafür können die in dem Template empfohlenen Daten ergänzt werden, wie z.B. Alter, Geschlecht oder Bildungsstand</a:t>
            </a:r>
          </a:p>
          <a:p>
            <a:pPr marL="514350" indent="-514350">
              <a:buFont typeface="+mj-lt"/>
              <a:buAutoNum type="arabicPeriod"/>
            </a:pPr>
            <a:r>
              <a:rPr lang="de-DE" sz="2000" dirty="0"/>
              <a:t>Die Daten werden durch ein </a:t>
            </a:r>
            <a:r>
              <a:rPr lang="de-DE" sz="2000" dirty="0" smtClean="0"/>
              <a:t>„einschlägiges“ </a:t>
            </a:r>
            <a:r>
              <a:rPr lang="de-DE" sz="2000" dirty="0"/>
              <a:t>Bild sowie ggf. Zitat ergänzt und gewinnen somit an Aussagekraft</a:t>
            </a:r>
          </a:p>
          <a:p>
            <a:pPr marL="514350" indent="-514350">
              <a:buFont typeface="+mj-lt"/>
              <a:buAutoNum type="arabicPeriod"/>
            </a:pPr>
            <a:r>
              <a:rPr lang="de-DE" sz="2000" dirty="0"/>
              <a:t>Die Kategorien „Persönlichkeit“, „Hobbys“ und „Erwartungen“ werden an die jeweilige Persona </a:t>
            </a:r>
            <a:r>
              <a:rPr lang="de-DE" sz="2000" dirty="0" smtClean="0"/>
              <a:t>angepasst um die Zielgruppe genauer definieren zu können</a:t>
            </a:r>
            <a:endParaRPr lang="de-DE" sz="2000" dirty="0"/>
          </a:p>
          <a:p>
            <a:pPr marL="514350" indent="-514350">
              <a:buFont typeface="+mj-lt"/>
              <a:buAutoNum type="arabicPeriod"/>
            </a:pPr>
            <a:r>
              <a:rPr lang="de-DE" sz="2000" dirty="0"/>
              <a:t>Die Kategorie „Achtet bei dem Produkt auf“ wird ebenfalls </a:t>
            </a:r>
            <a:r>
              <a:rPr lang="de-DE" sz="2000" dirty="0" smtClean="0"/>
              <a:t>angepasst.</a:t>
            </a:r>
            <a:br>
              <a:rPr lang="de-DE" sz="2000" dirty="0" smtClean="0"/>
            </a:br>
            <a:r>
              <a:rPr lang="de-DE" sz="2000" dirty="0" smtClean="0"/>
              <a:t>Die </a:t>
            </a:r>
            <a:r>
              <a:rPr lang="de-DE" sz="2000" dirty="0"/>
              <a:t>aktuellen Punkte dienen dabei als Inspiration.</a:t>
            </a:r>
          </a:p>
          <a:p>
            <a:pPr marL="514350" indent="-514350">
              <a:buFont typeface="+mj-lt"/>
              <a:buAutoNum type="arabicPeriod"/>
            </a:pPr>
            <a:r>
              <a:rPr lang="de-DE" sz="2000" dirty="0" smtClean="0"/>
              <a:t>Die Aspekte der Persona können Projektspezifisch angepasst, also reduziert oder </a:t>
            </a:r>
            <a:r>
              <a:rPr lang="de-DE" sz="2000" smtClean="0"/>
              <a:t>erweitert werden</a:t>
            </a:r>
            <a:endParaRPr lang="de-DE" sz="2000" dirty="0"/>
          </a:p>
          <a:p>
            <a:pPr marL="514350" indent="-514350">
              <a:buFont typeface="+mj-lt"/>
              <a:buAutoNum type="arabicPeriod"/>
            </a:pPr>
            <a:endParaRPr lang="de-DE" sz="2000" dirty="0"/>
          </a:p>
          <a:p>
            <a:pPr marL="514350" indent="-514350">
              <a:buFont typeface="+mj-lt"/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6271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DD620D-0147-4CF8-B87D-60BC3CEE9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7120" y="365125"/>
            <a:ext cx="8996680" cy="1169035"/>
          </a:xfrm>
        </p:spPr>
        <p:txBody>
          <a:bodyPr/>
          <a:lstStyle/>
          <a:p>
            <a:r>
              <a:rPr lang="de-DE" sz="3600" dirty="0" err="1"/>
              <a:t>sPERSONA</a:t>
            </a:r>
            <a:endParaRPr lang="de-DE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9749E243-C414-47B5-8A6F-38FA338148B2}"/>
              </a:ext>
            </a:extLst>
          </p:cNvPr>
          <p:cNvSpPr txBox="1"/>
          <p:nvPr/>
        </p:nvSpPr>
        <p:spPr>
          <a:xfrm>
            <a:off x="2357119" y="1442720"/>
            <a:ext cx="4467887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Alter| Geschlecht | Wohnort | Familienstand</a:t>
            </a:r>
          </a:p>
          <a:p>
            <a:r>
              <a:rPr lang="de-DE" dirty="0"/>
              <a:t>Beruf | Bildungsstand </a:t>
            </a:r>
          </a:p>
          <a:p>
            <a:endParaRPr lang="de-DE" sz="2000" dirty="0"/>
          </a:p>
          <a:p>
            <a:r>
              <a:rPr lang="de-DE" b="1" dirty="0"/>
              <a:t>Persönlichkeit</a:t>
            </a:r>
          </a:p>
          <a:p>
            <a:r>
              <a:rPr lang="de-DE" dirty="0"/>
              <a:t>Zugehörigkeitsbedürfnis</a:t>
            </a:r>
          </a:p>
          <a:p>
            <a:r>
              <a:rPr lang="de-DE" dirty="0"/>
              <a:t>Beeinflussbar</a:t>
            </a:r>
          </a:p>
          <a:p>
            <a:r>
              <a:rPr lang="de-DE" dirty="0"/>
              <a:t>Leistungsbereit</a:t>
            </a:r>
          </a:p>
          <a:p>
            <a:endParaRPr lang="de-DE" dirty="0"/>
          </a:p>
          <a:p>
            <a:r>
              <a:rPr lang="de-DE" b="1" dirty="0"/>
              <a:t>Hobbys</a:t>
            </a:r>
          </a:p>
          <a:p>
            <a:r>
              <a:rPr lang="de-DE" dirty="0"/>
              <a:t>Gärtnern</a:t>
            </a:r>
          </a:p>
          <a:p>
            <a:r>
              <a:rPr lang="de-DE" dirty="0"/>
              <a:t>Urban </a:t>
            </a:r>
            <a:r>
              <a:rPr lang="de-DE" dirty="0" err="1"/>
              <a:t>greening</a:t>
            </a:r>
            <a:endParaRPr lang="de-DE" dirty="0"/>
          </a:p>
          <a:p>
            <a:endParaRPr lang="de-DE" dirty="0"/>
          </a:p>
          <a:p>
            <a:r>
              <a:rPr lang="de-DE" b="1" dirty="0"/>
              <a:t>Erwartungen</a:t>
            </a:r>
          </a:p>
          <a:p>
            <a:r>
              <a:rPr lang="de-DE" dirty="0"/>
              <a:t>Spaß mit und durch das Produkt</a:t>
            </a:r>
          </a:p>
          <a:p>
            <a:r>
              <a:rPr lang="de-DE" dirty="0"/>
              <a:t>Freude am Konsum</a:t>
            </a:r>
          </a:p>
          <a:p>
            <a:endParaRPr lang="de-DE" dirty="0"/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C179A76B-4C09-4456-A9EF-EC157FE75E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19" r="16212"/>
          <a:stretch/>
        </p:blipFill>
        <p:spPr>
          <a:xfrm>
            <a:off x="-197964" y="-106361"/>
            <a:ext cx="2384983" cy="7066837"/>
          </a:xfrm>
        </p:spPr>
      </p:pic>
      <p:sp>
        <p:nvSpPr>
          <p:cNvPr id="3" name="Rechteck 2"/>
          <p:cNvSpPr/>
          <p:nvPr/>
        </p:nvSpPr>
        <p:spPr>
          <a:xfrm>
            <a:off x="0" y="4556234"/>
            <a:ext cx="2204720" cy="240424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bg2">
                  <a:lumMod val="50000"/>
                  <a:alpha val="48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1B89102E-2046-452E-8D74-922D5555BA94}"/>
              </a:ext>
            </a:extLst>
          </p:cNvPr>
          <p:cNvSpPr txBox="1"/>
          <p:nvPr/>
        </p:nvSpPr>
        <p:spPr>
          <a:xfrm>
            <a:off x="49693" y="5753843"/>
            <a:ext cx="19549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i="1" dirty="0">
                <a:solidFill>
                  <a:schemeClr val="bg1"/>
                </a:solidFill>
              </a:rPr>
              <a:t>„Ein Zitat welches die Lebenseinstellung wiederspiegelt.“ 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9749E243-C414-47B5-8A6F-38FA338148B2}"/>
              </a:ext>
            </a:extLst>
          </p:cNvPr>
          <p:cNvSpPr txBox="1"/>
          <p:nvPr/>
        </p:nvSpPr>
        <p:spPr>
          <a:xfrm>
            <a:off x="6797144" y="1442720"/>
            <a:ext cx="446788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Achtet bei dem Produkt auf:</a:t>
            </a:r>
          </a:p>
          <a:p>
            <a:pPr marL="342900" indent="-342900">
              <a:buAutoNum type="arabicPeriod"/>
            </a:pPr>
            <a:r>
              <a:rPr lang="de-DE" dirty="0"/>
              <a:t>Giftstofffreiheit und möglichst geschlossenen Kreisläufen,</a:t>
            </a:r>
          </a:p>
          <a:p>
            <a:pPr marL="342900" indent="-342900">
              <a:buAutoNum type="arabicPeriod"/>
            </a:pPr>
            <a:r>
              <a:rPr lang="de-DE" dirty="0"/>
              <a:t>Einen geringen Ressourcen- und Transportaufwand bei der Produktion,</a:t>
            </a:r>
          </a:p>
          <a:p>
            <a:pPr marL="342900" indent="-342900">
              <a:buAutoNum type="arabicPeriod"/>
            </a:pPr>
            <a:r>
              <a:rPr lang="de-DE" dirty="0"/>
              <a:t>Wenig Verpackungsmüll,</a:t>
            </a:r>
          </a:p>
          <a:p>
            <a:pPr marL="342900" indent="-342900">
              <a:buAutoNum type="arabicPeriod"/>
            </a:pPr>
            <a:r>
              <a:rPr lang="de-DE" dirty="0"/>
              <a:t>Die Verwendung von langlebigen und hochwertigen Materialien,</a:t>
            </a:r>
          </a:p>
          <a:p>
            <a:pPr marL="342900" indent="-342900">
              <a:buAutoNum type="arabicPeriod"/>
            </a:pPr>
            <a:r>
              <a:rPr lang="de-DE" dirty="0"/>
              <a:t>Einen minimierten Ressourcenverbrauch,</a:t>
            </a:r>
          </a:p>
          <a:p>
            <a:pPr marL="342900" indent="-342900">
              <a:buAutoNum type="arabicPeriod"/>
            </a:pPr>
            <a:r>
              <a:rPr lang="de-DE" dirty="0"/>
              <a:t>Die Wartbarkeit und Reparierbarkeit des Produkts,</a:t>
            </a:r>
          </a:p>
          <a:p>
            <a:pPr marL="342900" indent="-342900">
              <a:buAutoNum type="arabicPeriod"/>
            </a:pPr>
            <a:r>
              <a:rPr lang="de-DE" dirty="0"/>
              <a:t>Eine mögliche Weiterverwendung nach Lebensende.</a:t>
            </a:r>
          </a:p>
          <a:p>
            <a:pPr marL="342900" indent="-342900">
              <a:buAutoNum type="arabicPeriod"/>
            </a:pPr>
            <a:r>
              <a:rPr lang="de-DE" dirty="0"/>
              <a:t>…</a:t>
            </a:r>
          </a:p>
          <a:p>
            <a:pPr marL="342900" indent="-342900">
              <a:buAutoNum type="arabicPeriod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093380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DD620D-0147-4CF8-B87D-60BC3CEE9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7120" y="365125"/>
            <a:ext cx="8996680" cy="1169035"/>
          </a:xfrm>
        </p:spPr>
        <p:txBody>
          <a:bodyPr/>
          <a:lstStyle/>
          <a:p>
            <a:r>
              <a:rPr lang="de-DE" sz="3600" dirty="0" err="1"/>
              <a:t>sPERSONA</a:t>
            </a:r>
            <a:endParaRPr lang="de-DE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9749E243-C414-47B5-8A6F-38FA338148B2}"/>
              </a:ext>
            </a:extLst>
          </p:cNvPr>
          <p:cNvSpPr txBox="1"/>
          <p:nvPr/>
        </p:nvSpPr>
        <p:spPr>
          <a:xfrm>
            <a:off x="2357119" y="1442720"/>
            <a:ext cx="4467887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Alter| Geschlecht | Wohnort | Familienstand</a:t>
            </a:r>
          </a:p>
          <a:p>
            <a:r>
              <a:rPr lang="de-DE" dirty="0"/>
              <a:t>Beruf | Bildungsstand </a:t>
            </a:r>
          </a:p>
          <a:p>
            <a:endParaRPr lang="de-DE" sz="2000" dirty="0"/>
          </a:p>
          <a:p>
            <a:r>
              <a:rPr lang="de-DE" b="1" dirty="0"/>
              <a:t>Persönlichkeit</a:t>
            </a:r>
          </a:p>
          <a:p>
            <a:r>
              <a:rPr lang="de-DE" dirty="0"/>
              <a:t>Zugehörigkeitsbedürfnis</a:t>
            </a:r>
          </a:p>
          <a:p>
            <a:r>
              <a:rPr lang="de-DE" dirty="0"/>
              <a:t>Beeinflussbar</a:t>
            </a:r>
          </a:p>
          <a:p>
            <a:r>
              <a:rPr lang="de-DE" dirty="0"/>
              <a:t>Leistungsbereit</a:t>
            </a:r>
          </a:p>
          <a:p>
            <a:endParaRPr lang="de-DE" dirty="0"/>
          </a:p>
          <a:p>
            <a:r>
              <a:rPr lang="de-DE" b="1" dirty="0"/>
              <a:t>Hobbys</a:t>
            </a:r>
          </a:p>
          <a:p>
            <a:r>
              <a:rPr lang="de-DE" dirty="0"/>
              <a:t>Gärtnern</a:t>
            </a:r>
          </a:p>
          <a:p>
            <a:r>
              <a:rPr lang="de-DE" dirty="0"/>
              <a:t>Urban </a:t>
            </a:r>
            <a:r>
              <a:rPr lang="de-DE" dirty="0" err="1"/>
              <a:t>greening</a:t>
            </a:r>
            <a:endParaRPr lang="de-DE" dirty="0"/>
          </a:p>
          <a:p>
            <a:endParaRPr lang="de-DE" dirty="0"/>
          </a:p>
          <a:p>
            <a:r>
              <a:rPr lang="de-DE" b="1" dirty="0"/>
              <a:t>Erwartungen</a:t>
            </a:r>
          </a:p>
          <a:p>
            <a:r>
              <a:rPr lang="de-DE" dirty="0"/>
              <a:t>Spaß mit und durch das Produkt</a:t>
            </a:r>
          </a:p>
          <a:p>
            <a:r>
              <a:rPr lang="de-DE" dirty="0"/>
              <a:t>Freude am Konsum</a:t>
            </a:r>
          </a:p>
          <a:p>
            <a:endParaRPr lang="de-DE" dirty="0"/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C179A76B-4C09-4456-A9EF-EC157FE75E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19" r="16212"/>
          <a:stretch/>
        </p:blipFill>
        <p:spPr>
          <a:xfrm>
            <a:off x="-197964" y="-106361"/>
            <a:ext cx="2384983" cy="7066837"/>
          </a:xfrm>
        </p:spPr>
      </p:pic>
      <p:sp>
        <p:nvSpPr>
          <p:cNvPr id="3" name="Rechteck 2"/>
          <p:cNvSpPr/>
          <p:nvPr/>
        </p:nvSpPr>
        <p:spPr>
          <a:xfrm>
            <a:off x="0" y="4556234"/>
            <a:ext cx="2204720" cy="240424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bg2">
                  <a:lumMod val="50000"/>
                  <a:alpha val="48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1B89102E-2046-452E-8D74-922D5555BA94}"/>
              </a:ext>
            </a:extLst>
          </p:cNvPr>
          <p:cNvSpPr txBox="1"/>
          <p:nvPr/>
        </p:nvSpPr>
        <p:spPr>
          <a:xfrm>
            <a:off x="49693" y="5753843"/>
            <a:ext cx="19549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i="1" dirty="0">
                <a:solidFill>
                  <a:schemeClr val="bg1"/>
                </a:solidFill>
              </a:rPr>
              <a:t>„Ein Zitat welches die Lebenseinstellung wiederspiegelt.“ 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9749E243-C414-47B5-8A6F-38FA338148B2}"/>
              </a:ext>
            </a:extLst>
          </p:cNvPr>
          <p:cNvSpPr txBox="1"/>
          <p:nvPr/>
        </p:nvSpPr>
        <p:spPr>
          <a:xfrm>
            <a:off x="6797144" y="1442720"/>
            <a:ext cx="446788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Achtet bei dem Produkt auf:</a:t>
            </a:r>
          </a:p>
          <a:p>
            <a:pPr marL="342900" indent="-342900">
              <a:buAutoNum type="arabicPeriod"/>
            </a:pPr>
            <a:r>
              <a:rPr lang="de-DE" dirty="0"/>
              <a:t>Giftstofffreiheit und möglichst geschlossenen Kreisläufen,</a:t>
            </a:r>
          </a:p>
          <a:p>
            <a:pPr marL="342900" indent="-342900">
              <a:buAutoNum type="arabicPeriod"/>
            </a:pPr>
            <a:r>
              <a:rPr lang="de-DE" dirty="0"/>
              <a:t>Einen geringen Ressourcen- und Transportaufwand bei der Produktion,</a:t>
            </a:r>
          </a:p>
          <a:p>
            <a:pPr marL="342900" indent="-342900">
              <a:buAutoNum type="arabicPeriod"/>
            </a:pPr>
            <a:r>
              <a:rPr lang="de-DE" dirty="0"/>
              <a:t>Wenig Verpackungsmüll,</a:t>
            </a:r>
          </a:p>
          <a:p>
            <a:pPr marL="342900" indent="-342900">
              <a:buAutoNum type="arabicPeriod"/>
            </a:pPr>
            <a:r>
              <a:rPr lang="de-DE" dirty="0"/>
              <a:t>Die Verwendung von langlebigen und hochwertigen Materialien,</a:t>
            </a:r>
          </a:p>
          <a:p>
            <a:pPr marL="342900" indent="-342900">
              <a:buAutoNum type="arabicPeriod"/>
            </a:pPr>
            <a:r>
              <a:rPr lang="de-DE" dirty="0"/>
              <a:t>Einen minimierten Ressourcenverbrauch,</a:t>
            </a:r>
          </a:p>
          <a:p>
            <a:pPr marL="342900" indent="-342900">
              <a:buAutoNum type="arabicPeriod"/>
            </a:pPr>
            <a:r>
              <a:rPr lang="de-DE" dirty="0"/>
              <a:t>Die Wartbarkeit und Reparierbarkeit des Produkts,</a:t>
            </a:r>
          </a:p>
          <a:p>
            <a:pPr marL="342900" indent="-342900">
              <a:buAutoNum type="arabicPeriod"/>
            </a:pPr>
            <a:r>
              <a:rPr lang="de-DE" dirty="0"/>
              <a:t>Eine mögliche Weiterverwendung nach Lebensende.</a:t>
            </a:r>
          </a:p>
          <a:p>
            <a:pPr marL="342900" indent="-342900">
              <a:buAutoNum type="arabicPeriod"/>
            </a:pPr>
            <a:r>
              <a:rPr lang="de-DE" dirty="0"/>
              <a:t>Nachhaltiges Erscheinungsbild/Produktpräsentation</a:t>
            </a:r>
          </a:p>
          <a:p>
            <a:pPr marL="342900" indent="-342900">
              <a:buAutoNum type="arabicPeriod"/>
            </a:pPr>
            <a:r>
              <a:rPr lang="de-DE" dirty="0"/>
              <a:t>Projektspezifisch…</a:t>
            </a:r>
          </a:p>
          <a:p>
            <a:pPr marL="342900" indent="-342900">
              <a:buAutoNum type="arabicPeriod"/>
            </a:pPr>
            <a:endParaRPr lang="de-DE" dirty="0"/>
          </a:p>
        </p:txBody>
      </p:sp>
      <p:graphicFrame>
        <p:nvGraphicFramePr>
          <p:cNvPr id="9" name="Inhaltsplatzhalter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0023591"/>
              </p:ext>
            </p:extLst>
          </p:nvPr>
        </p:nvGraphicFramePr>
        <p:xfrm>
          <a:off x="-197965" y="-189186"/>
          <a:ext cx="2242973" cy="24876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97881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DD620D-0147-4CF8-B87D-60BC3CEE9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7120" y="365125"/>
            <a:ext cx="8996680" cy="1169035"/>
          </a:xfrm>
        </p:spPr>
        <p:txBody>
          <a:bodyPr/>
          <a:lstStyle/>
          <a:p>
            <a:r>
              <a:rPr lang="de-DE" sz="3600" dirty="0" err="1"/>
              <a:t>sPERSONA</a:t>
            </a:r>
            <a:endParaRPr lang="de-DE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9749E243-C414-47B5-8A6F-38FA338148B2}"/>
              </a:ext>
            </a:extLst>
          </p:cNvPr>
          <p:cNvSpPr txBox="1"/>
          <p:nvPr/>
        </p:nvSpPr>
        <p:spPr>
          <a:xfrm>
            <a:off x="2357119" y="1442720"/>
            <a:ext cx="8324019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Was </a:t>
            </a:r>
            <a:r>
              <a:rPr lang="de-DE" b="1" dirty="0"/>
              <a:t>ist der positive </a:t>
            </a:r>
            <a:r>
              <a:rPr lang="de-DE" b="1" dirty="0" smtClean="0"/>
              <a:t>Einfluss des </a:t>
            </a:r>
            <a:r>
              <a:rPr lang="de-DE" b="1" dirty="0"/>
              <a:t>Projekts auf die Persona</a:t>
            </a:r>
            <a:r>
              <a:rPr lang="de-DE" b="1" dirty="0" smtClean="0"/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..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.</a:t>
            </a:r>
          </a:p>
          <a:p>
            <a:r>
              <a:rPr lang="de-DE" b="1" dirty="0" smtClean="0"/>
              <a:t> </a:t>
            </a:r>
            <a:endParaRPr lang="de-DE" dirty="0"/>
          </a:p>
          <a:p>
            <a:r>
              <a:rPr lang="de-DE" b="1" dirty="0"/>
              <a:t>Was ist der negative </a:t>
            </a:r>
            <a:r>
              <a:rPr lang="de-DE" b="1" dirty="0"/>
              <a:t>Einfluss</a:t>
            </a:r>
            <a:r>
              <a:rPr lang="de-DE" b="1" dirty="0" smtClean="0"/>
              <a:t> des </a:t>
            </a:r>
            <a:r>
              <a:rPr lang="de-DE" b="1" dirty="0"/>
              <a:t>Projekts auf die Persona? </a:t>
            </a:r>
            <a:endParaRPr lang="de-DE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..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.</a:t>
            </a:r>
            <a:r>
              <a:rPr lang="de-DE" dirty="0"/>
              <a:t>	</a:t>
            </a:r>
            <a:endParaRPr lang="de-DE" dirty="0" smtClean="0"/>
          </a:p>
          <a:p>
            <a:endParaRPr lang="de-DE" dirty="0"/>
          </a:p>
          <a:p>
            <a:r>
              <a:rPr lang="de-DE" b="1" dirty="0"/>
              <a:t>Wie </a:t>
            </a:r>
            <a:r>
              <a:rPr lang="de-DE" b="1" dirty="0" smtClean="0"/>
              <a:t>kann der negative </a:t>
            </a:r>
            <a:r>
              <a:rPr lang="de-DE" b="1" dirty="0"/>
              <a:t>Einfluss</a:t>
            </a:r>
            <a:r>
              <a:rPr lang="de-DE" b="1" dirty="0" smtClean="0"/>
              <a:t> verringert </a:t>
            </a:r>
            <a:r>
              <a:rPr lang="de-DE" b="1" dirty="0"/>
              <a:t>oder </a:t>
            </a:r>
            <a:r>
              <a:rPr lang="de-DE" b="1" dirty="0" smtClean="0"/>
              <a:t>gar verhindert werden?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..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.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r>
              <a:rPr lang="de-DE" b="1" dirty="0" smtClean="0"/>
              <a:t>Wie kann die </a:t>
            </a:r>
            <a:r>
              <a:rPr lang="de-DE" b="1" dirty="0"/>
              <a:t>betroffene Persona </a:t>
            </a:r>
            <a:r>
              <a:rPr lang="de-DE" b="1" dirty="0" smtClean="0"/>
              <a:t>regeneriert werden?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..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.	</a:t>
            </a:r>
          </a:p>
          <a:p>
            <a:r>
              <a:rPr lang="de-DE" dirty="0"/>
              <a:t>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C179A76B-4C09-4456-A9EF-EC157FE75E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19" r="16212"/>
          <a:stretch/>
        </p:blipFill>
        <p:spPr>
          <a:xfrm>
            <a:off x="-197964" y="-106361"/>
            <a:ext cx="2384983" cy="7066837"/>
          </a:xfrm>
        </p:spPr>
      </p:pic>
      <p:sp>
        <p:nvSpPr>
          <p:cNvPr id="3" name="Rechteck 2"/>
          <p:cNvSpPr/>
          <p:nvPr/>
        </p:nvSpPr>
        <p:spPr>
          <a:xfrm>
            <a:off x="0" y="4556234"/>
            <a:ext cx="2204720" cy="240424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bg2">
                  <a:lumMod val="50000"/>
                  <a:alpha val="48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1B89102E-2046-452E-8D74-922D5555BA94}"/>
              </a:ext>
            </a:extLst>
          </p:cNvPr>
          <p:cNvSpPr txBox="1"/>
          <p:nvPr/>
        </p:nvSpPr>
        <p:spPr>
          <a:xfrm>
            <a:off x="49693" y="5753843"/>
            <a:ext cx="19549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i="1" dirty="0">
                <a:solidFill>
                  <a:schemeClr val="bg1"/>
                </a:solidFill>
              </a:rPr>
              <a:t>„Ein Zitat welches die Lebenseinstellung wiederspiegelt.“ </a:t>
            </a:r>
          </a:p>
        </p:txBody>
      </p:sp>
      <p:graphicFrame>
        <p:nvGraphicFramePr>
          <p:cNvPr id="9" name="Inhaltsplatzhalter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0023591"/>
              </p:ext>
            </p:extLst>
          </p:nvPr>
        </p:nvGraphicFramePr>
        <p:xfrm>
          <a:off x="-197965" y="-189186"/>
          <a:ext cx="2242973" cy="24876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295902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228</Words>
  <Application>Microsoft Office PowerPoint</Application>
  <PresentationFormat>Breitbild</PresentationFormat>
  <Paragraphs>83</Paragraphs>
  <Slides>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</vt:lpstr>
      <vt:lpstr>How-to</vt:lpstr>
      <vt:lpstr>sPERSONA</vt:lpstr>
      <vt:lpstr>sPERSONA</vt:lpstr>
      <vt:lpstr>sPERSONA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Personas</dc:title>
  <dc:creator>Michael P.</dc:creator>
  <cp:lastModifiedBy>Björn </cp:lastModifiedBy>
  <cp:revision>16</cp:revision>
  <dcterms:created xsi:type="dcterms:W3CDTF">2019-10-23T09:18:41Z</dcterms:created>
  <dcterms:modified xsi:type="dcterms:W3CDTF">2023-02-07T15:06:56Z</dcterms:modified>
</cp:coreProperties>
</file>